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</p:sldIdLst>
  <p:sldSz cx="9144000" cy="6858000" type="screen4x3"/>
  <p:notesSz cx="6797675" cy="99266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09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E23F3E-EA20-46E2-8C31-7BB6A2863D07}" type="datetimeFigureOut">
              <a:rPr kumimoji="1" lang="ja-JP" altLang="en-US" smtClean="0"/>
              <a:t>2023/11/16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B164F-6DBE-4F68-B997-6663CBF782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95108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E23F3E-EA20-46E2-8C31-7BB6A2863D07}" type="datetimeFigureOut">
              <a:rPr kumimoji="1" lang="ja-JP" altLang="en-US" smtClean="0"/>
              <a:t>2023/11/16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B164F-6DBE-4F68-B997-6663CBF782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57027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E23F3E-EA20-46E2-8C31-7BB6A2863D07}" type="datetimeFigureOut">
              <a:rPr kumimoji="1" lang="ja-JP" altLang="en-US" smtClean="0"/>
              <a:t>2023/11/16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B164F-6DBE-4F68-B997-6663CBF782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777277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E23F3E-EA20-46E2-8C31-7BB6A2863D07}" type="datetimeFigureOut">
              <a:rPr kumimoji="1" lang="ja-JP" altLang="en-US" smtClean="0"/>
              <a:t>2023/11/16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B164F-6DBE-4F68-B997-6663CBF782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336114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E23F3E-EA20-46E2-8C31-7BB6A2863D07}" type="datetimeFigureOut">
              <a:rPr kumimoji="1" lang="ja-JP" altLang="en-US" smtClean="0"/>
              <a:t>2023/11/16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B164F-6DBE-4F68-B997-6663CBF782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55110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E23F3E-EA20-46E2-8C31-7BB6A2863D07}" type="datetimeFigureOut">
              <a:rPr kumimoji="1" lang="ja-JP" altLang="en-US" smtClean="0"/>
              <a:t>2023/11/16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B164F-6DBE-4F68-B997-6663CBF782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590679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E23F3E-EA20-46E2-8C31-7BB6A2863D07}" type="datetimeFigureOut">
              <a:rPr kumimoji="1" lang="ja-JP" altLang="en-US" smtClean="0"/>
              <a:t>2023/11/16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B164F-6DBE-4F68-B997-6663CBF782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751214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E23F3E-EA20-46E2-8C31-7BB6A2863D07}" type="datetimeFigureOut">
              <a:rPr kumimoji="1" lang="ja-JP" altLang="en-US" smtClean="0"/>
              <a:t>2023/11/16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B164F-6DBE-4F68-B997-6663CBF782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38945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E23F3E-EA20-46E2-8C31-7BB6A2863D07}" type="datetimeFigureOut">
              <a:rPr kumimoji="1" lang="ja-JP" altLang="en-US" smtClean="0"/>
              <a:t>2023/11/16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B164F-6DBE-4F68-B997-6663CBF782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674547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E23F3E-EA20-46E2-8C31-7BB6A2863D07}" type="datetimeFigureOut">
              <a:rPr kumimoji="1" lang="ja-JP" altLang="en-US" smtClean="0"/>
              <a:t>2023/11/16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B164F-6DBE-4F68-B997-6663CBF782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789418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E23F3E-EA20-46E2-8C31-7BB6A2863D07}" type="datetimeFigureOut">
              <a:rPr kumimoji="1" lang="ja-JP" altLang="en-US" smtClean="0"/>
              <a:t>2023/11/16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B164F-6DBE-4F68-B997-6663CBF782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25299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E23F3E-EA20-46E2-8C31-7BB6A2863D07}" type="datetimeFigureOut">
              <a:rPr kumimoji="1" lang="ja-JP" altLang="en-US" smtClean="0"/>
              <a:t>2023/11/16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AB164F-6DBE-4F68-B997-6663CBF782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691892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openxmlformats.org/officeDocument/2006/relationships/hyperlink" Target="http://sozaidas.com/sozai/010306life/010306life071-trans.png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gif"/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>
            <a:extLst>
              <a:ext uri="{FF2B5EF4-FFF2-40B4-BE49-F238E27FC236}">
                <a16:creationId xmlns="" xmlns:a16="http://schemas.microsoft.com/office/drawing/2014/main" id="{5D565E01-59D9-43D6-8F6F-388E35A30EA0}"/>
              </a:ext>
            </a:extLst>
          </p:cNvPr>
          <p:cNvSpPr/>
          <p:nvPr/>
        </p:nvSpPr>
        <p:spPr>
          <a:xfrm>
            <a:off x="0" y="0"/>
            <a:ext cx="9144000" cy="1551398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-1" y="306196"/>
            <a:ext cx="914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4800" dirty="0">
                <a:solidFill>
                  <a:schemeClr val="bg1"/>
                </a:solidFill>
                <a:latin typeface="HGP創英角ｺﾞｼｯｸUB" pitchFamily="50" charset="-128"/>
                <a:ea typeface="HGP創英角ｺﾞｼｯｸUB" pitchFamily="50" charset="-128"/>
              </a:rPr>
              <a:t>年末大掃除ご協力のお願い</a:t>
            </a:r>
          </a:p>
        </p:txBody>
      </p:sp>
      <p:sp>
        <p:nvSpPr>
          <p:cNvPr id="11" name="正方形/長方形 10"/>
          <p:cNvSpPr/>
          <p:nvPr/>
        </p:nvSpPr>
        <p:spPr>
          <a:xfrm>
            <a:off x="339046" y="1551111"/>
            <a:ext cx="8465905" cy="49552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ja-JP" altLang="en-US" sz="28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/>
            </a:r>
            <a:br>
              <a:rPr lang="ja-JP" altLang="en-US" sz="28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</a:br>
            <a:r>
              <a:rPr lang="en-US" altLang="ja-JP" sz="3600" u="sng" dirty="0" smtClean="0">
                <a:solidFill>
                  <a:srgbClr val="FF0000"/>
                </a:solidFill>
                <a:latin typeface="HGP創英角ｺﾞｼｯｸUB" panose="020B0A00000000000000" pitchFamily="50" charset="-128"/>
                <a:ea typeface="HGP創英角ｺﾞｼｯｸUB" panose="020B0A00000000000000" pitchFamily="50" charset="-128"/>
              </a:rPr>
              <a:t>12/18</a:t>
            </a:r>
            <a:r>
              <a:rPr lang="ja-JP" altLang="en-US" sz="3600" u="sng" dirty="0" smtClean="0">
                <a:solidFill>
                  <a:srgbClr val="FF0000"/>
                </a:solidFill>
                <a:latin typeface="HGP創英角ｺﾞｼｯｸUB" panose="020B0A00000000000000" pitchFamily="50" charset="-128"/>
                <a:ea typeface="HGP創英角ｺﾞｼｯｸUB" panose="020B0A00000000000000" pitchFamily="50" charset="-128"/>
              </a:rPr>
              <a:t>（</a:t>
            </a:r>
            <a:r>
              <a:rPr lang="ja-JP" altLang="en-US" sz="3600" u="sng" dirty="0">
                <a:solidFill>
                  <a:srgbClr val="FF0000"/>
                </a:solidFill>
                <a:latin typeface="HGP創英角ｺﾞｼｯｸUB" panose="020B0A00000000000000" pitchFamily="50" charset="-128"/>
                <a:ea typeface="HGP創英角ｺﾞｼｯｸUB" panose="020B0A00000000000000" pitchFamily="50" charset="-128"/>
              </a:rPr>
              <a:t>月）</a:t>
            </a:r>
            <a:r>
              <a:rPr lang="ja-JP" altLang="en-US" sz="3600" u="sng" dirty="0" smtClean="0">
                <a:solidFill>
                  <a:srgbClr val="FF0000"/>
                </a:solidFill>
                <a:latin typeface="HGP創英角ｺﾞｼｯｸUB" panose="020B0A00000000000000" pitchFamily="50" charset="-128"/>
                <a:ea typeface="HGP創英角ｺﾞｼｯｸUB" panose="020B0A00000000000000" pitchFamily="50" charset="-128"/>
              </a:rPr>
              <a:t>～</a:t>
            </a:r>
            <a:r>
              <a:rPr lang="en-US" altLang="ja-JP" sz="3600" u="sng" dirty="0" smtClean="0">
                <a:solidFill>
                  <a:srgbClr val="FF0000"/>
                </a:solidFill>
                <a:latin typeface="HGP創英角ｺﾞｼｯｸUB" panose="020B0A00000000000000" pitchFamily="50" charset="-128"/>
                <a:ea typeface="HGP創英角ｺﾞｼｯｸUB" panose="020B0A00000000000000" pitchFamily="50" charset="-128"/>
              </a:rPr>
              <a:t>22</a:t>
            </a:r>
            <a:r>
              <a:rPr lang="ja-JP" altLang="en-US" sz="3600" u="sng" dirty="0" smtClean="0">
                <a:solidFill>
                  <a:srgbClr val="FF0000"/>
                </a:solidFill>
                <a:latin typeface="HGP創英角ｺﾞｼｯｸUB" panose="020B0A00000000000000" pitchFamily="50" charset="-128"/>
                <a:ea typeface="HGP創英角ｺﾞｼｯｸUB" panose="020B0A00000000000000" pitchFamily="50" charset="-128"/>
              </a:rPr>
              <a:t>（</a:t>
            </a:r>
            <a:r>
              <a:rPr lang="ja-JP" altLang="en-US" sz="3600" u="sng" dirty="0">
                <a:solidFill>
                  <a:srgbClr val="FF0000"/>
                </a:solidFill>
                <a:latin typeface="HGP創英角ｺﾞｼｯｸUB" panose="020B0A00000000000000" pitchFamily="50" charset="-128"/>
                <a:ea typeface="HGP創英角ｺﾞｼｯｸUB" panose="020B0A00000000000000" pitchFamily="50" charset="-128"/>
              </a:rPr>
              <a:t>金）</a:t>
            </a:r>
            <a:r>
              <a:rPr lang="ja-JP" altLang="en-US" sz="28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は</a:t>
            </a:r>
            <a:r>
              <a:rPr lang="en-US" altLang="ja-JP" sz="28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/>
            </a:r>
            <a:br>
              <a:rPr lang="en-US" altLang="ja-JP" sz="28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</a:br>
            <a:r>
              <a:rPr lang="en-US" altLang="ja-JP" sz="28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katana</a:t>
            </a:r>
            <a:r>
              <a:rPr lang="ja-JP" altLang="en-US" sz="28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オフィスの大掃除期間です！</a:t>
            </a:r>
            <a:endParaRPr lang="en-US" altLang="ja-JP" sz="28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ja-JP" altLang="en-US" sz="28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/>
            </a:r>
            <a:br>
              <a:rPr lang="ja-JP" altLang="en-US" sz="28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</a:br>
            <a:r>
              <a:rPr lang="ja-JP" altLang="en-US" sz="28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掃除道具を用意しておりますので、この機会に</a:t>
            </a:r>
            <a:endParaRPr lang="en-US" altLang="ja-JP" sz="28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ja-JP" altLang="en-US" sz="28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個室・ブース・ロッカー内の清掃および、</a:t>
            </a:r>
            <a:br>
              <a:rPr lang="ja-JP" altLang="en-US" sz="28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</a:br>
            <a:r>
              <a:rPr lang="ja-JP" altLang="en-US" sz="28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冷蔵庫内の賞味期限切れや無記名チェック、</a:t>
            </a:r>
            <a:endParaRPr lang="en-US" altLang="ja-JP" sz="28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ja-JP" altLang="en-US" sz="28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マイカップの名前が消えかかっていないかチェックなど、</a:t>
            </a:r>
            <a:br>
              <a:rPr lang="ja-JP" altLang="en-US" sz="28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</a:br>
            <a:r>
              <a:rPr lang="ja-JP" altLang="en-US" sz="28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大掃除にご協力をお願いいたします。</a:t>
            </a:r>
            <a:endParaRPr lang="en-US" altLang="ja-JP" sz="28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ja-JP" altLang="en-US" sz="28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/>
            </a:r>
            <a:br>
              <a:rPr lang="ja-JP" altLang="en-US" sz="28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</a:br>
            <a:r>
              <a:rPr lang="ja-JP" altLang="en-US" sz="28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大掃除をして、新年を気持ちよく迎えましょう！</a:t>
            </a:r>
            <a:endParaRPr lang="en-US" altLang="ja-JP" sz="28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3" name="正方形/長方形 12">
            <a:extLst>
              <a:ext uri="{FF2B5EF4-FFF2-40B4-BE49-F238E27FC236}">
                <a16:creationId xmlns="" xmlns:a16="http://schemas.microsoft.com/office/drawing/2014/main" id="{3833751C-4490-4996-8D0A-8B1FF784A838}"/>
              </a:ext>
            </a:extLst>
          </p:cNvPr>
          <p:cNvSpPr/>
          <p:nvPr/>
        </p:nvSpPr>
        <p:spPr>
          <a:xfrm>
            <a:off x="49658" y="5630514"/>
            <a:ext cx="9144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n-US" altLang="ja-JP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pic>
        <p:nvPicPr>
          <p:cNvPr id="4" name="図 3" descr="部屋, 挿絵 が含まれている画像&#10;&#10;自動的に生成された説明">
            <a:extLst>
              <a:ext uri="{FF2B5EF4-FFF2-40B4-BE49-F238E27FC236}">
                <a16:creationId xmlns="" xmlns:a16="http://schemas.microsoft.com/office/drawing/2014/main" id="{A87966AC-039A-4AA6-842F-E4A9FC80624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68344" y="5138357"/>
            <a:ext cx="1022000" cy="1367957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2" name="AutoShape 2" descr="クリーナーと雑巾掃除でピカピカのイラスト | 無料のフリー素材 イラストエイト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3" name="AutoShape 4" descr="クリーナーと雑巾掃除でピカピカのイラスト | 無料のフリー素材 イラストエイト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pic>
        <p:nvPicPr>
          <p:cNvPr id="1030" name="Picture 6" descr="クリーナーと雑巾掃除でピカピカのイラスト | 無料のフリー素材 イラストエイト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01" y="1844824"/>
            <a:ext cx="1536857" cy="12961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796000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2" descr="http://sozaidas.com/sozai/010306life/010306life083-trans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65739" y="3959257"/>
            <a:ext cx="1117906" cy="1117906"/>
          </a:xfrm>
          <a:prstGeom prst="rect">
            <a:avLst/>
          </a:prstGeom>
          <a:noFill/>
        </p:spPr>
      </p:pic>
      <p:pic>
        <p:nvPicPr>
          <p:cNvPr id="25604" name="Picture 4" descr="http://sozaidas.com/sozai/010306life/010306life068-trans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3925214">
            <a:off x="7853849" y="2551453"/>
            <a:ext cx="1196144" cy="1196144"/>
          </a:xfrm>
          <a:prstGeom prst="rect">
            <a:avLst/>
          </a:prstGeom>
          <a:noFill/>
        </p:spPr>
      </p:pic>
      <p:pic>
        <p:nvPicPr>
          <p:cNvPr id="25608" name="Picture 8" descr="金バケツのイラスト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 rot="872005">
            <a:off x="7297778" y="5264232"/>
            <a:ext cx="1708811" cy="1708810"/>
          </a:xfrm>
          <a:prstGeom prst="rect">
            <a:avLst/>
          </a:prstGeom>
          <a:noFill/>
        </p:spPr>
      </p:pic>
      <p:sp>
        <p:nvSpPr>
          <p:cNvPr id="10" name="テキスト ボックス 9"/>
          <p:cNvSpPr txBox="1"/>
          <p:nvPr/>
        </p:nvSpPr>
        <p:spPr>
          <a:xfrm>
            <a:off x="0" y="607796"/>
            <a:ext cx="914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4800" dirty="0">
                <a:solidFill>
                  <a:srgbClr val="FF0000"/>
                </a:solidFill>
                <a:latin typeface="HGP創英角ｺﾞｼｯｸUB" pitchFamily="50" charset="-128"/>
                <a:ea typeface="HGP創英角ｺﾞｼｯｸUB" pitchFamily="50" charset="-128"/>
              </a:rPr>
              <a:t>掃除道具の場所はこちら</a:t>
            </a:r>
            <a:endParaRPr kumimoji="1" lang="ja-JP" altLang="en-US" sz="4800" dirty="0">
              <a:solidFill>
                <a:srgbClr val="FF0000"/>
              </a:solidFill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0" y="1782388"/>
            <a:ext cx="91440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ja-JP" altLang="en-US" sz="24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自由にお使いいただけますよう</a:t>
            </a:r>
            <a:endParaRPr lang="en-US" altLang="ja-JP" sz="24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ctr"/>
            <a:r>
              <a:rPr lang="ja-JP" altLang="en-US" sz="24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掃除道具の場所をお知らせいたします。</a:t>
            </a:r>
            <a:endParaRPr lang="en-US" altLang="ja-JP" sz="24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="" xmlns:a16="http://schemas.microsoft.com/office/drawing/2014/main" id="{75B669E1-074D-41E5-BE13-E43EC00C5731}"/>
              </a:ext>
            </a:extLst>
          </p:cNvPr>
          <p:cNvSpPr/>
          <p:nvPr/>
        </p:nvSpPr>
        <p:spPr>
          <a:xfrm>
            <a:off x="373294" y="2742035"/>
            <a:ext cx="8652553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n-US" altLang="ja-JP" sz="20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indent="441325"/>
            <a:r>
              <a:rPr lang="ja-JP" altLang="en-US" sz="20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■デスクを拭く雑巾・・・給湯室にかかっている</a:t>
            </a:r>
            <a:r>
              <a:rPr lang="en-US" altLang="ja-JP" sz="20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『</a:t>
            </a:r>
            <a:r>
              <a:rPr lang="ja-JP" altLang="en-US" sz="20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机</a:t>
            </a:r>
            <a:r>
              <a:rPr lang="en-US" altLang="ja-JP" sz="20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』</a:t>
            </a:r>
            <a:r>
              <a:rPr lang="ja-JP" altLang="en-US" sz="20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マークの雑巾　　　</a:t>
            </a:r>
            <a:endParaRPr lang="en-US" altLang="ja-JP" sz="20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indent="441325"/>
            <a:endParaRPr lang="en-US" altLang="ja-JP" sz="20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indent="441325"/>
            <a:r>
              <a:rPr lang="ja-JP" altLang="en-US" sz="20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■掃除機・・・フリースペース内、複合機の横に立てかけております</a:t>
            </a:r>
            <a:endParaRPr lang="en-US" altLang="ja-JP" sz="20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indent="441325"/>
            <a:r>
              <a:rPr lang="ja-JP" altLang="en-US" sz="2000" b="1" dirty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（音が大きいので、周りにご迷惑にならないようお気をつけください）</a:t>
            </a:r>
            <a:endParaRPr lang="en-US" altLang="ja-JP" sz="2000" b="1" dirty="0">
              <a:solidFill>
                <a:srgbClr val="FF0000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indent="441325"/>
            <a:endParaRPr lang="en-US" altLang="ja-JP" sz="20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indent="441325"/>
            <a:r>
              <a:rPr lang="ja-JP" altLang="en-US" sz="20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■コロコロクリーナー・・・複合機のサイドにかかってます。</a:t>
            </a:r>
            <a:endParaRPr lang="en-US" altLang="ja-JP" sz="20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indent="441325"/>
            <a:endParaRPr lang="en-US" altLang="ja-JP" sz="20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indent="441325"/>
            <a:r>
              <a:rPr lang="ja-JP" altLang="en-US" sz="20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その他必要な物がございましたらスタッフまでお申し出ください。</a:t>
            </a:r>
            <a:endParaRPr lang="en-US" altLang="ja-JP" sz="20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indent="441325"/>
            <a:r>
              <a:rPr lang="ja-JP" altLang="en-US" sz="20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ご協力よろしくお願いいたします！</a:t>
            </a:r>
            <a:endParaRPr lang="en-US" altLang="ja-JP" sz="20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3" name="正方形/長方形 12">
            <a:extLst>
              <a:ext uri="{FF2B5EF4-FFF2-40B4-BE49-F238E27FC236}">
                <a16:creationId xmlns="" xmlns:a16="http://schemas.microsoft.com/office/drawing/2014/main" id="{3833751C-4490-4996-8D0A-8B1FF784A838}"/>
              </a:ext>
            </a:extLst>
          </p:cNvPr>
          <p:cNvSpPr/>
          <p:nvPr/>
        </p:nvSpPr>
        <p:spPr>
          <a:xfrm>
            <a:off x="49658" y="5630514"/>
            <a:ext cx="9144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n-US" altLang="ja-JP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046760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0" y="332656"/>
            <a:ext cx="914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4000" dirty="0">
                <a:solidFill>
                  <a:srgbClr val="FF0000"/>
                </a:solidFill>
                <a:latin typeface="HGP創英角ｺﾞｼｯｸUB" pitchFamily="50" charset="-128"/>
                <a:ea typeface="HGP創英角ｺﾞｼｯｸUB" pitchFamily="50" charset="-128"/>
              </a:rPr>
              <a:t>【</a:t>
            </a:r>
            <a:r>
              <a:rPr kumimoji="1" lang="ja-JP" altLang="en-US" sz="4000" dirty="0">
                <a:solidFill>
                  <a:srgbClr val="FF0000"/>
                </a:solidFill>
                <a:latin typeface="HGP創英角ｺﾞｼｯｸUB" pitchFamily="50" charset="-128"/>
                <a:ea typeface="HGP創英角ｺﾞｼｯｸUB" pitchFamily="50" charset="-128"/>
              </a:rPr>
              <a:t>共有冷蔵庫をご利用の方へ</a:t>
            </a:r>
            <a:r>
              <a:rPr kumimoji="1" lang="en-US" altLang="ja-JP" sz="4000" dirty="0">
                <a:solidFill>
                  <a:srgbClr val="FF0000"/>
                </a:solidFill>
                <a:latin typeface="HGP創英角ｺﾞｼｯｸUB" pitchFamily="50" charset="-128"/>
                <a:ea typeface="HGP創英角ｺﾞｼｯｸUB" pitchFamily="50" charset="-128"/>
              </a:rPr>
              <a:t>】</a:t>
            </a:r>
            <a:endParaRPr kumimoji="1" lang="ja-JP" altLang="en-US" sz="4000" dirty="0">
              <a:solidFill>
                <a:srgbClr val="FF0000"/>
              </a:solidFill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07504" y="1124744"/>
            <a:ext cx="9144000" cy="54322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dirty="0">
                <a:latin typeface="HGP創英角ｺﾞｼｯｸUB" pitchFamily="50" charset="-128"/>
                <a:ea typeface="HGP創英角ｺﾞｼｯｸUB" pitchFamily="50" charset="-128"/>
              </a:rPr>
              <a:t>冷蔵庫の中のチェックをいたします。</a:t>
            </a:r>
            <a:endParaRPr kumimoji="1" lang="en-US" altLang="ja-JP" sz="3200" dirty="0">
              <a:latin typeface="HGP創英角ｺﾞｼｯｸUB" pitchFamily="50" charset="-128"/>
              <a:ea typeface="HGP創英角ｺﾞｼｯｸUB" pitchFamily="50" charset="-128"/>
            </a:endParaRPr>
          </a:p>
          <a:p>
            <a:endParaRPr lang="en-US" altLang="ja-JP" sz="1200" dirty="0">
              <a:latin typeface="HGP創英角ｺﾞｼｯｸUB" pitchFamily="50" charset="-128"/>
              <a:ea typeface="HGP創英角ｺﾞｼｯｸUB" pitchFamily="50" charset="-128"/>
            </a:endParaRPr>
          </a:p>
          <a:p>
            <a:r>
              <a:rPr lang="ja-JP" altLang="en-US" sz="2800" dirty="0">
                <a:latin typeface="HGP創英角ｺﾞｼｯｸUB" pitchFamily="50" charset="-128"/>
                <a:ea typeface="HGP創英角ｺﾞｼｯｸUB" pitchFamily="50" charset="-128"/>
              </a:rPr>
              <a:t>冷蔵庫は共有ですので、</a:t>
            </a:r>
            <a:endParaRPr lang="en-US" altLang="ja-JP" sz="2800" dirty="0">
              <a:latin typeface="HGP創英角ｺﾞｼｯｸUB" pitchFamily="50" charset="-128"/>
              <a:ea typeface="HGP創英角ｺﾞｼｯｸUB" pitchFamily="50" charset="-128"/>
            </a:endParaRPr>
          </a:p>
          <a:p>
            <a:r>
              <a:rPr lang="ja-JP" altLang="en-US" sz="2800" dirty="0">
                <a:latin typeface="HGP創英角ｺﾞｼｯｸUB" pitchFamily="50" charset="-128"/>
                <a:ea typeface="HGP創英角ｺﾞｼｯｸUB" pitchFamily="50" charset="-128"/>
              </a:rPr>
              <a:t>紛失や取り忘れ、食品の腐敗等を防ぐためにも</a:t>
            </a:r>
            <a:endParaRPr lang="en-US" altLang="ja-JP" sz="2800" dirty="0">
              <a:latin typeface="HGP創英角ｺﾞｼｯｸUB" pitchFamily="50" charset="-128"/>
              <a:ea typeface="HGP創英角ｺﾞｼｯｸUB" pitchFamily="50" charset="-128"/>
            </a:endParaRPr>
          </a:p>
          <a:p>
            <a:r>
              <a:rPr kumimoji="1" lang="ja-JP" altLang="en-US" sz="2800" dirty="0">
                <a:latin typeface="HGP創英角ｺﾞｼｯｸUB" pitchFamily="50" charset="-128"/>
                <a:ea typeface="HGP創英角ｺﾞｼｯｸUB" pitchFamily="50" charset="-128"/>
              </a:rPr>
              <a:t>ご自分の物には必ず</a:t>
            </a:r>
            <a:r>
              <a:rPr kumimoji="1" lang="ja-JP" altLang="en-US" sz="2800" dirty="0">
                <a:solidFill>
                  <a:srgbClr val="FF0000"/>
                </a:solidFill>
                <a:latin typeface="HGP創英角ｺﾞｼｯｸUB" pitchFamily="50" charset="-128"/>
                <a:ea typeface="HGP創英角ｺﾞｼｯｸUB" pitchFamily="50" charset="-128"/>
              </a:rPr>
              <a:t>名前</a:t>
            </a:r>
            <a:r>
              <a:rPr kumimoji="1" lang="ja-JP" altLang="en-US" sz="2800" dirty="0">
                <a:latin typeface="HGP創英角ｺﾞｼｯｸUB" pitchFamily="50" charset="-128"/>
                <a:ea typeface="HGP創英角ｺﾞｼｯｸUB" pitchFamily="50" charset="-128"/>
              </a:rPr>
              <a:t>を</a:t>
            </a:r>
            <a:r>
              <a:rPr lang="ja-JP" altLang="en-US" sz="2800" dirty="0">
                <a:latin typeface="HGP創英角ｺﾞｼｯｸUB" pitchFamily="50" charset="-128"/>
                <a:ea typeface="HGP創英角ｺﾞｼｯｸUB" pitchFamily="50" charset="-128"/>
              </a:rPr>
              <a:t>お書きください。</a:t>
            </a:r>
            <a:endParaRPr lang="en-US" altLang="ja-JP" sz="2800" dirty="0">
              <a:latin typeface="HGP創英角ｺﾞｼｯｸUB" pitchFamily="50" charset="-128"/>
              <a:ea typeface="HGP創英角ｺﾞｼｯｸUB" pitchFamily="50" charset="-128"/>
            </a:endParaRPr>
          </a:p>
          <a:p>
            <a:r>
              <a:rPr lang="ja-JP" altLang="en-US" sz="2800" dirty="0">
                <a:solidFill>
                  <a:schemeClr val="tx2">
                    <a:lumMod val="75000"/>
                  </a:schemeClr>
                </a:solidFill>
                <a:latin typeface="HGP創英角ｺﾞｼｯｸUB" pitchFamily="50" charset="-128"/>
                <a:ea typeface="HGP創英角ｺﾞｼｯｸUB" pitchFamily="50" charset="-128"/>
              </a:rPr>
              <a:t>（冷蔵庫の上にメモとペンを置いております）</a:t>
            </a:r>
            <a:endParaRPr lang="en-US" altLang="ja-JP" sz="2800" dirty="0">
              <a:solidFill>
                <a:schemeClr val="tx2">
                  <a:lumMod val="75000"/>
                </a:schemeClr>
              </a:solidFill>
              <a:latin typeface="HGP創英角ｺﾞｼｯｸUB" pitchFamily="50" charset="-128"/>
              <a:ea typeface="HGP創英角ｺﾞｼｯｸUB" pitchFamily="50" charset="-128"/>
            </a:endParaRPr>
          </a:p>
          <a:p>
            <a:endParaRPr lang="en-US" altLang="ja-JP" sz="1100" u="sng" dirty="0">
              <a:latin typeface="HGP創英角ｺﾞｼｯｸUB" pitchFamily="50" charset="-128"/>
              <a:ea typeface="HGP創英角ｺﾞｼｯｸUB" pitchFamily="50" charset="-128"/>
            </a:endParaRPr>
          </a:p>
          <a:p>
            <a:r>
              <a:rPr lang="ja-JP" altLang="en-US" sz="2800" u="sng" dirty="0">
                <a:latin typeface="HGP創英角ｺﾞｼｯｸUB" pitchFamily="50" charset="-128"/>
                <a:ea typeface="HGP創英角ｺﾞｼｯｸUB" pitchFamily="50" charset="-128"/>
              </a:rPr>
              <a:t>名前が無く、長期間放置している物</a:t>
            </a:r>
            <a:r>
              <a:rPr lang="ja-JP" altLang="en-US" sz="2800" dirty="0">
                <a:latin typeface="HGP創英角ｺﾞｼｯｸUB" pitchFamily="50" charset="-128"/>
                <a:ea typeface="HGP創英角ｺﾞｼｯｸUB" pitchFamily="50" charset="-128"/>
              </a:rPr>
              <a:t>につきましては</a:t>
            </a:r>
            <a:endParaRPr lang="en-US" altLang="ja-JP" sz="2800" dirty="0">
              <a:latin typeface="HGP創英角ｺﾞｼｯｸUB" pitchFamily="50" charset="-128"/>
              <a:ea typeface="HGP創英角ｺﾞｼｯｸUB" pitchFamily="50" charset="-128"/>
            </a:endParaRPr>
          </a:p>
          <a:p>
            <a:r>
              <a:rPr lang="en-US" altLang="ja-JP" sz="2800" dirty="0" smtClean="0">
                <a:solidFill>
                  <a:srgbClr val="FF0000"/>
                </a:solidFill>
                <a:latin typeface="HGP創英角ｺﾞｼｯｸUB" pitchFamily="50" charset="-128"/>
                <a:ea typeface="HGP創英角ｺﾞｼｯｸUB" pitchFamily="50" charset="-128"/>
              </a:rPr>
              <a:t>12/22</a:t>
            </a:r>
            <a:r>
              <a:rPr lang="ja-JP" altLang="en-US" sz="2800" dirty="0" smtClean="0">
                <a:solidFill>
                  <a:srgbClr val="FF0000"/>
                </a:solidFill>
                <a:latin typeface="HGP創英角ｺﾞｼｯｸUB" pitchFamily="50" charset="-128"/>
                <a:ea typeface="HGP創英角ｺﾞｼｯｸUB" pitchFamily="50" charset="-128"/>
              </a:rPr>
              <a:t>（</a:t>
            </a:r>
            <a:r>
              <a:rPr lang="ja-JP" altLang="en-US" sz="2800" dirty="0">
                <a:solidFill>
                  <a:srgbClr val="FF0000"/>
                </a:solidFill>
                <a:latin typeface="HGP創英角ｺﾞｼｯｸUB" pitchFamily="50" charset="-128"/>
                <a:ea typeface="HGP創英角ｺﾞｼｯｸUB" pitchFamily="50" charset="-128"/>
              </a:rPr>
              <a:t>金）</a:t>
            </a:r>
            <a:r>
              <a:rPr lang="ja-JP" altLang="en-US" sz="2800" dirty="0">
                <a:latin typeface="HGP創英角ｺﾞｼｯｸUB" pitchFamily="50" charset="-128"/>
                <a:ea typeface="HGP創英角ｺﾞｼｯｸUB" pitchFamily="50" charset="-128"/>
              </a:rPr>
              <a:t>に、まとめて処分させていただきます。</a:t>
            </a:r>
            <a:endParaRPr lang="en-US" altLang="ja-JP" sz="2800" dirty="0">
              <a:latin typeface="HGP創英角ｺﾞｼｯｸUB" pitchFamily="50" charset="-128"/>
              <a:ea typeface="HGP創英角ｺﾞｼｯｸUB" pitchFamily="50" charset="-128"/>
            </a:endParaRPr>
          </a:p>
          <a:p>
            <a:r>
              <a:rPr lang="ja-JP" altLang="en-US" sz="2800" dirty="0">
                <a:latin typeface="HGP創英角ｺﾞｼｯｸUB" pitchFamily="50" charset="-128"/>
                <a:ea typeface="HGP創英角ｺﾞｼｯｸUB" pitchFamily="50" charset="-128"/>
              </a:rPr>
              <a:t>予めご了承くださいませ。</a:t>
            </a:r>
            <a:endParaRPr lang="en-US" altLang="ja-JP" sz="2800" dirty="0">
              <a:latin typeface="HGP創英角ｺﾞｼｯｸUB" pitchFamily="50" charset="-128"/>
              <a:ea typeface="HGP創英角ｺﾞｼｯｸUB" pitchFamily="50" charset="-128"/>
            </a:endParaRPr>
          </a:p>
          <a:p>
            <a:endParaRPr lang="en-US" altLang="ja-JP" sz="1200" dirty="0">
              <a:latin typeface="HGP創英角ｺﾞｼｯｸUB" pitchFamily="50" charset="-128"/>
              <a:ea typeface="HGP創英角ｺﾞｼｯｸUB" pitchFamily="50" charset="-128"/>
            </a:endParaRPr>
          </a:p>
          <a:p>
            <a:r>
              <a:rPr lang="ja-JP" altLang="en-US" sz="2800" dirty="0">
                <a:latin typeface="HGP創英角ｺﾞｼｯｸUB" pitchFamily="50" charset="-128"/>
                <a:ea typeface="HGP創英角ｺﾞｼｯｸUB" pitchFamily="50" charset="-128"/>
              </a:rPr>
              <a:t>ご協力宜しくお願いいたします</a:t>
            </a:r>
            <a:r>
              <a:rPr lang="ja-JP" altLang="en-US" sz="2800" dirty="0" smtClean="0">
                <a:latin typeface="HGP創英角ｺﾞｼｯｸUB" pitchFamily="50" charset="-128"/>
                <a:ea typeface="HGP創英角ｺﾞｼｯｸUB" pitchFamily="50" charset="-128"/>
              </a:rPr>
              <a:t>！</a:t>
            </a:r>
            <a:endParaRPr lang="en-US" altLang="ja-JP" sz="4000" dirty="0">
              <a:latin typeface="HGP創英角ｺﾞｼｯｸUB" pitchFamily="50" charset="-128"/>
              <a:ea typeface="HGP創英角ｺﾞｼｯｸUB" pitchFamily="50" charset="-128"/>
            </a:endParaRPr>
          </a:p>
          <a:p>
            <a:r>
              <a:rPr lang="ja-JP" altLang="en-US" sz="28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　　　　　　</a:t>
            </a:r>
            <a:endParaRPr lang="en-US" altLang="ja-JP" sz="2800" dirty="0" smtClean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r>
              <a:rPr lang="ja-JP" altLang="en-US" sz="28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　</a:t>
            </a:r>
            <a:r>
              <a:rPr lang="ja-JP" altLang="en-US" sz="28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　　　　　　　　　　　</a:t>
            </a:r>
            <a:r>
              <a:rPr lang="en-US" altLang="ja-JP" sz="28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【</a:t>
            </a:r>
            <a:r>
              <a:rPr lang="en-US" altLang="ja-JP" sz="28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katana</a:t>
            </a:r>
            <a:r>
              <a:rPr lang="ja-JP" altLang="en-US" sz="28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オフィス</a:t>
            </a:r>
            <a:r>
              <a:rPr lang="en-US" altLang="ja-JP" sz="28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】</a:t>
            </a:r>
            <a:endParaRPr lang="en-US" altLang="ja-JP" sz="2800" dirty="0"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pic>
        <p:nvPicPr>
          <p:cNvPr id="7" name="Picture 2" descr="http://food-clipart.toykikaku.com/files/2011/02/lunch_box-350x34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658961" y="4581128"/>
            <a:ext cx="1800200" cy="1784770"/>
          </a:xfrm>
          <a:prstGeom prst="rect">
            <a:avLst/>
          </a:prstGeom>
          <a:noFill/>
        </p:spPr>
      </p:pic>
      <p:pic>
        <p:nvPicPr>
          <p:cNvPr id="26630" name="Picture 6" descr="http://www.mitsubishielectric.co.jp/mypage/mailnews/advice/0708/img/pic_02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91264" y="1268760"/>
            <a:ext cx="1888761" cy="201622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7258242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テキスト ボックス 22"/>
          <p:cNvSpPr txBox="1"/>
          <p:nvPr/>
        </p:nvSpPr>
        <p:spPr>
          <a:xfrm>
            <a:off x="0" y="0"/>
            <a:ext cx="9144000" cy="64466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3200" dirty="0">
                <a:solidFill>
                  <a:schemeClr val="accent1">
                    <a:lumMod val="50000"/>
                  </a:schemeClr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≪</a:t>
            </a:r>
            <a:r>
              <a:rPr lang="ja-JP" altLang="en-US" sz="3200" dirty="0" smtClean="0">
                <a:solidFill>
                  <a:schemeClr val="accent1">
                    <a:lumMod val="50000"/>
                  </a:schemeClr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マイカップ、その他に</a:t>
            </a:r>
            <a:r>
              <a:rPr lang="ja-JP" altLang="en-US" sz="3200" dirty="0">
                <a:solidFill>
                  <a:schemeClr val="accent1">
                    <a:lumMod val="50000"/>
                  </a:schemeClr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ついてのお願い≫</a:t>
            </a:r>
            <a:endParaRPr lang="en-US" altLang="ja-JP" sz="3200" dirty="0">
              <a:solidFill>
                <a:schemeClr val="accent1">
                  <a:lumMod val="50000"/>
                </a:schemeClr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endParaRPr lang="en-US" altLang="ja-JP" dirty="0" smtClean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r>
              <a:rPr lang="ja-JP" altLang="en-US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　名前</a:t>
            </a:r>
            <a:r>
              <a:rPr lang="ja-JP" altLang="en-US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の</a:t>
            </a:r>
            <a:r>
              <a:rPr lang="ja-JP" altLang="en-US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無いものや</a:t>
            </a:r>
            <a:r>
              <a:rPr lang="ja-JP" altLang="en-US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消えかかっているものがございます。</a:t>
            </a:r>
            <a:br>
              <a:rPr lang="ja-JP" altLang="en-US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</a:br>
            <a:r>
              <a:rPr lang="ja-JP" altLang="en-US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　置いて</a:t>
            </a:r>
            <a:r>
              <a:rPr lang="ja-JP" altLang="en-US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いることを忘れていたり、退会された方の物が</a:t>
            </a:r>
            <a:endParaRPr lang="en-US" altLang="ja-JP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r>
              <a:rPr lang="ja-JP" altLang="en-US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　その</a:t>
            </a:r>
            <a:r>
              <a:rPr lang="ja-JP" altLang="en-US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まま残っている場合もございますので、</a:t>
            </a:r>
            <a:endParaRPr lang="en-US" altLang="ja-JP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r>
              <a:rPr lang="ja-JP" altLang="en-US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　一旦</a:t>
            </a:r>
            <a:r>
              <a:rPr lang="ja-JP" altLang="en-US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整理したいと思います</a:t>
            </a:r>
            <a:r>
              <a:rPr lang="ja-JP" altLang="en-US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。</a:t>
            </a:r>
            <a:endParaRPr lang="en-US" altLang="ja-JP" dirty="0" smtClean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endParaRPr lang="en-US" altLang="ja-JP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r>
              <a:rPr lang="ja-JP" altLang="en-US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　また、こちらに置くものは、</a:t>
            </a:r>
            <a:r>
              <a:rPr lang="ja-JP" altLang="en-US" dirty="0" smtClean="0">
                <a:solidFill>
                  <a:srgbClr val="FF000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カップのみ</a:t>
            </a:r>
            <a:r>
              <a:rPr lang="ja-JP" altLang="en-US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でお願い致します。</a:t>
            </a:r>
            <a:endParaRPr lang="en-US" altLang="ja-JP" dirty="0" smtClean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r>
              <a:rPr lang="ja-JP" altLang="en-US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　割り箸・スプーン等はご自身で保管していただきますようお願い致します。</a:t>
            </a:r>
            <a:endParaRPr lang="en-US" altLang="ja-JP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endParaRPr lang="en-US" altLang="ja-JP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r>
              <a:rPr lang="ja-JP" altLang="en-US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　名前</a:t>
            </a:r>
            <a:r>
              <a:rPr lang="ja-JP" altLang="en-US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の</a:t>
            </a:r>
            <a:r>
              <a:rPr lang="ja-JP" altLang="en-US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無いカップ、また割り箸等は</a:t>
            </a:r>
            <a:r>
              <a:rPr lang="ja-JP" altLang="en-US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電子レンジの上に置かせていただきました。</a:t>
            </a:r>
            <a:br>
              <a:rPr lang="ja-JP" altLang="en-US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</a:br>
            <a:r>
              <a:rPr lang="ja-JP" altLang="en-US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　名前</a:t>
            </a:r>
            <a:r>
              <a:rPr lang="ja-JP" altLang="en-US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を書いていただきましたらマイカップコーナーにお戻しください。</a:t>
            </a:r>
            <a:endParaRPr lang="en-US" altLang="ja-JP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r>
              <a:rPr lang="ja-JP" altLang="en-US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　（</a:t>
            </a:r>
            <a:r>
              <a:rPr lang="ja-JP" altLang="en-US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油性ペンやラベル、セロテープは自由にお使いください） </a:t>
            </a:r>
            <a:endParaRPr lang="en-US" altLang="ja-JP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endParaRPr lang="en-US" altLang="ja-JP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r>
              <a:rPr lang="ja-JP" altLang="en-US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　また</a:t>
            </a:r>
            <a:r>
              <a:rPr lang="ja-JP" altLang="en-US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、多くの方に御利用いただけますよう</a:t>
            </a:r>
            <a:endParaRPr lang="en-US" altLang="ja-JP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r>
              <a:rPr lang="ja-JP" altLang="en-US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　お一人</a:t>
            </a:r>
            <a:r>
              <a:rPr lang="ja-JP" altLang="en-US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様</a:t>
            </a:r>
            <a:r>
              <a:rPr lang="en-US" altLang="ja-JP" sz="2400" u="sng" dirty="0">
                <a:solidFill>
                  <a:srgbClr val="FF000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1</a:t>
            </a:r>
            <a:r>
              <a:rPr lang="ja-JP" altLang="en-US" sz="2400" u="sng" dirty="0">
                <a:solidFill>
                  <a:srgbClr val="FF000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カップ</a:t>
            </a:r>
            <a:r>
              <a:rPr lang="ja-JP" altLang="en-US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までとしております。 ご協力をお願いいたします。</a:t>
            </a:r>
            <a:br>
              <a:rPr lang="ja-JP" altLang="en-US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</a:br>
            <a:r>
              <a:rPr lang="ja-JP" altLang="en-US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/>
            </a:r>
            <a:br>
              <a:rPr lang="ja-JP" altLang="en-US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</a:br>
            <a:r>
              <a:rPr lang="ja-JP" altLang="en-US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　</a:t>
            </a:r>
            <a:r>
              <a:rPr lang="en-US" altLang="ja-JP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2023</a:t>
            </a:r>
            <a:r>
              <a:rPr lang="ja-JP" altLang="en-US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年</a:t>
            </a:r>
            <a:r>
              <a:rPr lang="en-US" altLang="ja-JP" sz="3200" dirty="0">
                <a:solidFill>
                  <a:srgbClr val="FF000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12</a:t>
            </a:r>
            <a:r>
              <a:rPr lang="ja-JP" altLang="en-US" sz="3200" dirty="0" smtClean="0">
                <a:solidFill>
                  <a:srgbClr val="FF000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月</a:t>
            </a:r>
            <a:r>
              <a:rPr lang="en-US" altLang="ja-JP" sz="3200" dirty="0" smtClean="0">
                <a:solidFill>
                  <a:srgbClr val="FF000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22</a:t>
            </a:r>
            <a:r>
              <a:rPr lang="ja-JP" altLang="en-US" sz="3200" dirty="0" smtClean="0">
                <a:solidFill>
                  <a:srgbClr val="FF000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日</a:t>
            </a:r>
            <a:r>
              <a:rPr lang="ja-JP" altLang="en-US" sz="3200" dirty="0" smtClean="0">
                <a:solidFill>
                  <a:srgbClr val="FF000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（金）</a:t>
            </a:r>
            <a:r>
              <a:rPr lang="ja-JP" altLang="en-US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までに</a:t>
            </a:r>
            <a:r>
              <a:rPr lang="ja-JP" altLang="en-US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ご確認を宜しくお願いいたします。</a:t>
            </a:r>
            <a:endParaRPr lang="en-US" altLang="ja-JP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r>
              <a:rPr lang="ja-JP" altLang="en-US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　</a:t>
            </a:r>
            <a:r>
              <a:rPr lang="en-US" altLang="ja-JP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22</a:t>
            </a:r>
            <a:r>
              <a:rPr lang="ja-JP" altLang="en-US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日</a:t>
            </a:r>
            <a:r>
              <a:rPr lang="ja-JP" altLang="en-US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以降、電子レンジの上に残って</a:t>
            </a:r>
            <a:r>
              <a:rPr lang="ja-JP" altLang="en-US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いるカップ・お箸・スプーンに</a:t>
            </a:r>
            <a:r>
              <a:rPr lang="ja-JP" altLang="en-US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つきましては</a:t>
            </a:r>
            <a:endParaRPr lang="en-US" altLang="ja-JP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r>
              <a:rPr lang="ja-JP" altLang="en-US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　処分</a:t>
            </a:r>
            <a:r>
              <a:rPr lang="ja-JP" altLang="en-US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をさせていただきます。予めご了承くださいませ。</a:t>
            </a:r>
            <a:r>
              <a:rPr lang="ja-JP" altLang="en-US" sz="1846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　　　　</a:t>
            </a:r>
            <a:endParaRPr lang="en-US" altLang="ja-JP" sz="1846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 algn="r"/>
            <a:r>
              <a:rPr lang="en-US" altLang="ja-JP" sz="1846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【</a:t>
            </a:r>
            <a:r>
              <a:rPr lang="en-US" altLang="ja-JP" sz="1846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katana</a:t>
            </a:r>
            <a:r>
              <a:rPr lang="ja-JP" altLang="en-US" sz="1846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オフィス淀屋橋</a:t>
            </a:r>
            <a:r>
              <a:rPr lang="en-US" altLang="ja-JP" sz="1846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】 </a:t>
            </a:r>
            <a:r>
              <a:rPr lang="ja-JP" altLang="en-US" sz="1846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　　　</a:t>
            </a:r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278744" y="6444528"/>
            <a:ext cx="4743708" cy="3196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477" b="1" dirty="0"/>
              <a:t>※</a:t>
            </a:r>
            <a:r>
              <a:rPr lang="ja-JP" altLang="en-US" sz="1477" b="1" dirty="0"/>
              <a:t>マイカップの紛失・破損等の責任は負いかねます</a:t>
            </a:r>
          </a:p>
        </p:txBody>
      </p:sp>
      <p:grpSp>
        <p:nvGrpSpPr>
          <p:cNvPr id="2" name="グループ化 1"/>
          <p:cNvGrpSpPr/>
          <p:nvPr/>
        </p:nvGrpSpPr>
        <p:grpSpPr>
          <a:xfrm>
            <a:off x="7119359" y="943762"/>
            <a:ext cx="1871348" cy="1441975"/>
            <a:chOff x="6715510" y="1106280"/>
            <a:chExt cx="2233581" cy="1800200"/>
          </a:xfrm>
        </p:grpSpPr>
        <p:pic>
          <p:nvPicPr>
            <p:cNvPr id="11269" name="Picture 5" descr="http://www.sozaidaisuki.com/web/dk/dining-j1-03.gif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 rot="900000">
              <a:off x="6715510" y="1106280"/>
              <a:ext cx="2233581" cy="1800200"/>
            </a:xfrm>
            <a:prstGeom prst="rect">
              <a:avLst/>
            </a:prstGeom>
            <a:noFill/>
          </p:spPr>
        </p:pic>
        <p:sp>
          <p:nvSpPr>
            <p:cNvPr id="11" name="正方形/長方形 10"/>
            <p:cNvSpPr/>
            <p:nvPr/>
          </p:nvSpPr>
          <p:spPr>
            <a:xfrm rot="900000">
              <a:off x="6862291" y="2262604"/>
              <a:ext cx="1160472" cy="288032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 sz="900" dirty="0">
                  <a:solidFill>
                    <a:srgbClr val="333300"/>
                  </a:solidFill>
                </a:rPr>
                <a:t>Katana</a:t>
              </a:r>
              <a:r>
                <a:rPr lang="ja-JP" altLang="en-US" sz="900" dirty="0">
                  <a:solidFill>
                    <a:srgbClr val="333300"/>
                  </a:solidFill>
                </a:rPr>
                <a:t>オフィス　花子</a:t>
              </a:r>
            </a:p>
          </p:txBody>
        </p:sp>
      </p:grpSp>
      <p:pic>
        <p:nvPicPr>
          <p:cNvPr id="6" name="Picture 6" descr="http://www.sozaidaisuki.com/web/dk/dining-j1-04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20231151">
            <a:off x="7276672" y="3844111"/>
            <a:ext cx="1335715" cy="119753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0451428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155</Words>
  <Application>Microsoft Office PowerPoint</Application>
  <PresentationFormat>画面に合わせる (4:3)</PresentationFormat>
  <Paragraphs>53</Paragraphs>
  <Slides>4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5" baseType="lpstr">
      <vt:lpstr>Office ​​テーマ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sugimoto</dc:creator>
  <cp:lastModifiedBy>sugimoto</cp:lastModifiedBy>
  <cp:revision>6</cp:revision>
  <dcterms:created xsi:type="dcterms:W3CDTF">2021-12-07T00:40:30Z</dcterms:created>
  <dcterms:modified xsi:type="dcterms:W3CDTF">2023-11-16T06:46:38Z</dcterms:modified>
</cp:coreProperties>
</file>